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261" r:id="rId2"/>
    <p:sldId id="265" r:id="rId3"/>
    <p:sldId id="277" r:id="rId4"/>
    <p:sldId id="266" r:id="rId5"/>
    <p:sldId id="267" r:id="rId6"/>
    <p:sldId id="268" r:id="rId7"/>
    <p:sldId id="269" r:id="rId8"/>
    <p:sldId id="270" r:id="rId9"/>
    <p:sldId id="278" r:id="rId10"/>
    <p:sldId id="271" r:id="rId11"/>
    <p:sldId id="272" r:id="rId12"/>
    <p:sldId id="273" r:id="rId13"/>
    <p:sldId id="274" r:id="rId14"/>
    <p:sldId id="275" r:id="rId15"/>
    <p:sldId id="276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8" r:id="rId31"/>
    <p:sldId id="293" r:id="rId32"/>
    <p:sldId id="294" r:id="rId33"/>
    <p:sldId id="297" r:id="rId34"/>
    <p:sldId id="295" r:id="rId35"/>
    <p:sldId id="31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9" r:id="rId56"/>
    <p:sldId id="260" r:id="rId5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UTM Caviar" panose="02040603050506020204" pitchFamily="18" charset="0"/>
      <p:regular r:id="rId63"/>
    </p:embeddedFont>
    <p:embeddedFont>
      <p:font typeface="Caviar Dreams" panose="020B0604020202020204" charset="0"/>
      <p:regular r:id="rId64"/>
      <p:bold r:id="rId65"/>
      <p:italic r:id="rId66"/>
      <p:boldItalic r:id="rId67"/>
    </p:embeddedFont>
    <p:embeddedFont>
      <p:font typeface="VNF-Caviar Dreams" panose="02000503020000020003" pitchFamily="2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801" autoAdjust="0"/>
  </p:normalViewPr>
  <p:slideViewPr>
    <p:cSldViewPr snapToGrid="0">
      <p:cViewPr>
        <p:scale>
          <a:sx n="50" d="100"/>
          <a:sy n="50" d="100"/>
        </p:scale>
        <p:origin x="2414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AD8C9-4544-434D-853D-9204A7631C73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1AB2A-BC67-48F5-9758-1ABEE6A5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1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Stm32f103c8t6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I2C standard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fast mode, standard speed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clock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100kHz, fast mode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clock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400kHz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generate code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I2C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set up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AB2A-BC67-48F5-9758-1ABEE6A51F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9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master sang slave,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I2C_HandleTypeDef *hi2c: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i2c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xét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uint16_t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DevAddress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slave 7 bits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 read/write,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 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write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 1.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uint8_t *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pointer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uint16_t Size: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uint32_t Timeout: timeout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master,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master,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DevAddress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 byte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nhớ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DevAdress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HAL_OK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AB2A-BC67-48F5-9758-1ABEE6A51F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4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IC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I2C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IC DS1307, ROM,…)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IC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10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I2C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200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800" kern="12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400kHz.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kern="1200" dirty="0" smtClean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AB2A-BC67-48F5-9758-1ABEE6A51F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1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setup </a:t>
            </a:r>
            <a:r>
              <a:rPr lang="en-US" sz="1200" dirty="0" err="1" smtClean="0"/>
              <a:t>và</a:t>
            </a:r>
            <a:r>
              <a:rPr lang="en-US" sz="1200" dirty="0" smtClean="0"/>
              <a:t> </a:t>
            </a:r>
            <a:r>
              <a:rPr lang="en-US" sz="1200" dirty="0" err="1" smtClean="0"/>
              <a:t>sử</a:t>
            </a:r>
            <a:r>
              <a:rPr lang="en-US" sz="1200" dirty="0" smtClean="0"/>
              <a:t> </a:t>
            </a:r>
            <a:r>
              <a:rPr lang="en-US" sz="1200" dirty="0" err="1" smtClean="0"/>
              <a:t>dụng</a:t>
            </a:r>
            <a:r>
              <a:rPr lang="en-US" sz="1200" dirty="0" smtClean="0"/>
              <a:t> MPU6050 ta </a:t>
            </a:r>
            <a:r>
              <a:rPr lang="en-US" sz="1200" dirty="0" err="1" smtClean="0"/>
              <a:t>cần</a:t>
            </a:r>
            <a:r>
              <a:rPr lang="en-US" sz="1200" dirty="0" smtClean="0"/>
              <a:t> </a:t>
            </a:r>
            <a:r>
              <a:rPr lang="en-US" sz="1200" dirty="0" err="1" smtClean="0"/>
              <a:t>tham</a:t>
            </a:r>
            <a:r>
              <a:rPr lang="en-US" sz="1200" dirty="0" smtClean="0"/>
              <a:t> </a:t>
            </a:r>
            <a:r>
              <a:rPr lang="en-US" sz="1200" dirty="0" err="1" smtClean="0"/>
              <a:t>khảo</a:t>
            </a:r>
            <a:r>
              <a:rPr lang="en-US" sz="1200" dirty="0" smtClean="0"/>
              <a:t> Register Map </a:t>
            </a:r>
            <a:r>
              <a:rPr lang="en-US" sz="1200" dirty="0" err="1" smtClean="0"/>
              <a:t>và</a:t>
            </a:r>
            <a:r>
              <a:rPr lang="en-US" sz="1200" dirty="0" smtClean="0"/>
              <a:t> Datasheet.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AB2A-BC67-48F5-9758-1ABEE6A51F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8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MPU6050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ADC 16 bit </a:t>
            </a:r>
            <a:r>
              <a:rPr lang="en-US" dirty="0" err="1" smtClean="0"/>
              <a:t>nên</a:t>
            </a:r>
            <a:r>
              <a:rPr lang="en-US" dirty="0" smtClean="0"/>
              <a:t> data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16 bits, </a:t>
            </a:r>
            <a:r>
              <a:rPr lang="en-US" dirty="0" err="1" smtClean="0"/>
              <a:t>mà</a:t>
            </a:r>
            <a:r>
              <a:rPr lang="en-US" dirty="0" smtClean="0"/>
              <a:t> I2C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byte,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 2 byte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tầm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Vậy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đã</a:t>
            </a:r>
            <a:r>
              <a:rPr lang="en-US" dirty="0" smtClean="0"/>
              <a:t> setup </a:t>
            </a:r>
            <a:r>
              <a:rPr lang="en-US" dirty="0" err="1" smtClean="0"/>
              <a:t>xong</a:t>
            </a:r>
            <a:r>
              <a:rPr lang="en-US" dirty="0" smtClean="0"/>
              <a:t> MPU6050,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AB2A-BC67-48F5-9758-1ABEE6A51F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60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MPU6050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ACK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, </a:t>
            </a:r>
            <a:r>
              <a:rPr lang="en-US" dirty="0" err="1" smtClean="0"/>
              <a:t>tức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ta </a:t>
            </a:r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master.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AB2A-BC67-48F5-9758-1ABEE6A51F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4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AB2A-BC67-48F5-9758-1ABEE6A51F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2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62728" y="1895248"/>
            <a:ext cx="5711483" cy="2325060"/>
          </a:xfrm>
        </p:spPr>
        <p:txBody>
          <a:bodyPr anchor="ctr">
            <a:normAutofit/>
          </a:bodyPr>
          <a:lstStyle>
            <a:lvl1pPr algn="ctr">
              <a:defRPr sz="6000" baseline="0">
                <a:latin typeface="+mj-lt"/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3" y="4286452"/>
            <a:ext cx="3611879" cy="701717"/>
          </a:xfrm>
        </p:spPr>
        <p:txBody>
          <a:bodyPr/>
          <a:lstStyle>
            <a:lvl1pPr marL="0" indent="0" algn="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Credit goes here…</a:t>
            </a:r>
          </a:p>
        </p:txBody>
      </p:sp>
    </p:spTree>
    <p:extLst>
      <p:ext uri="{BB962C8B-B14F-4D97-AF65-F5344CB8AC3E}">
        <p14:creationId xmlns:p14="http://schemas.microsoft.com/office/powerpoint/2010/main" val="27740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8E13-8567-4AA7-BA8C-137448A551A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A5F-45C3-4BB6-A590-5A9FB25E3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305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412C8E13-8567-4AA7-BA8C-137448A551A8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378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9C5BEA5F-45C3-4BB6-A590-5A9FB25E34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5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viar Dreams" panose="020B04020202040205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j7v3MXJL3M&amp;ab_channel=DavidCambridge" TargetMode="External"/><Relationship Id="rId2" Type="http://schemas.openxmlformats.org/officeDocument/2006/relationships/hyperlink" Target="https://www.youtube.com/watch?v=ty9QSiVC2g0&amp;ab_channel=Veritasiu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iki/Kh%C3%B4ng_gian" TargetMode="External"/><Relationship Id="rId2" Type="http://schemas.openxmlformats.org/officeDocument/2006/relationships/hyperlink" Target="https://vi.wikipedia.org/wiki/T%E1%BA%ADp_h%E1%BB%A3p_%C4%91%C6%B0%E1%BB%A3c_s%E1%BA%AF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.wikipedia.org/wiki/To%C3%A1n_h%E1%BB%8Dc" TargetMode="External"/><Relationship Id="rId4" Type="http://schemas.openxmlformats.org/officeDocument/2006/relationships/hyperlink" Target="https://vi.wikipedia.org/wiki/V%E1%BA%ADt_l%C3%BD_h%E1%BB%8Dc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matlab/ref/fft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n.wikipedia.org/wiki/Low-pass_filter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IMU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7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98" y="1477926"/>
            <a:ext cx="7886700" cy="5094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cảm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, </a:t>
            </a:r>
            <a:r>
              <a:rPr lang="en-US" sz="2000" dirty="0" err="1"/>
              <a:t>cảm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hiểu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byte data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Ví</a:t>
            </a:r>
            <a:r>
              <a:rPr lang="en-US" sz="2000" dirty="0"/>
              <a:t> </a:t>
            </a:r>
            <a:r>
              <a:rPr lang="en-US" sz="2000" dirty="0" err="1"/>
              <a:t>dụ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#define  PWR_MGMT_1 0x6B</a:t>
            </a:r>
          </a:p>
          <a:p>
            <a:pPr marL="0" indent="0">
              <a:buNone/>
            </a:pPr>
            <a:r>
              <a:rPr lang="en-US" sz="2000" dirty="0"/>
              <a:t>       uint8_t d[2];</a:t>
            </a:r>
          </a:p>
          <a:p>
            <a:pPr marL="0" indent="0">
              <a:buNone/>
            </a:pPr>
            <a:r>
              <a:rPr lang="en-US" sz="2000" dirty="0"/>
              <a:t>       uint8_t </a:t>
            </a:r>
            <a:r>
              <a:rPr lang="en-US" sz="2000" dirty="0" err="1"/>
              <a:t>device_address</a:t>
            </a:r>
            <a:r>
              <a:rPr lang="en-US" sz="2000" dirty="0"/>
              <a:t> =0xD0;</a:t>
            </a:r>
          </a:p>
          <a:p>
            <a:pPr marL="0" indent="0">
              <a:buNone/>
            </a:pPr>
            <a:r>
              <a:rPr lang="en-US" sz="2000" dirty="0" smtClean="0"/>
              <a:t>       d[0</a:t>
            </a:r>
            <a:r>
              <a:rPr lang="en-US" sz="2000" dirty="0"/>
              <a:t>] = PWR_MGMT_1;</a:t>
            </a:r>
          </a:p>
          <a:p>
            <a:pPr marL="0" indent="0">
              <a:buNone/>
            </a:pPr>
            <a:r>
              <a:rPr lang="en-US" sz="2000" dirty="0" smtClean="0"/>
              <a:t>       d[1</a:t>
            </a:r>
            <a:r>
              <a:rPr lang="en-US" sz="2000" dirty="0"/>
              <a:t>] = 0;</a:t>
            </a:r>
          </a:p>
          <a:p>
            <a:pPr marL="0" indent="0">
              <a:buNone/>
            </a:pPr>
            <a:r>
              <a:rPr lang="en-US" sz="2000" dirty="0"/>
              <a:t>while(HAL_I2C_Master_Transmit(&amp;hi2c1,(uint16_t)</a:t>
            </a:r>
            <a:r>
              <a:rPr lang="en-US" sz="2000" dirty="0" err="1"/>
              <a:t>device_address</a:t>
            </a:r>
            <a:r>
              <a:rPr lang="en-US" sz="2000" dirty="0"/>
              <a:t> , (uint8_t *)d, 2, 1000) != HAL_OK</a:t>
            </a:r>
            <a:r>
              <a:rPr lang="en-US" sz="2000" dirty="0" smtClean="0"/>
              <a:t>);</a:t>
            </a:r>
          </a:p>
          <a:p>
            <a:pPr marL="0" indent="0">
              <a:buNone/>
            </a:pPr>
            <a:r>
              <a:rPr lang="en-US" sz="2000" dirty="0" err="1" smtClean="0"/>
              <a:t>Câu</a:t>
            </a:r>
            <a:r>
              <a:rPr lang="en-US" sz="2000" dirty="0" smtClean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 PWR_MGMT_1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0x00, </a:t>
            </a:r>
            <a:r>
              <a:rPr lang="en-US" sz="2000" dirty="0" err="1"/>
              <a:t>câu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while </a:t>
            </a: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 </a:t>
            </a:r>
            <a:r>
              <a:rPr lang="en-US" sz="2000" dirty="0" err="1"/>
              <a:t>lặp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7886700" cy="1325563"/>
          </a:xfrm>
        </p:spPr>
        <p:txBody>
          <a:bodyPr/>
          <a:lstStyle/>
          <a:p>
            <a:r>
              <a:rPr lang="en-US" dirty="0" smtClean="0"/>
              <a:t>IMU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6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907402" y="3090317"/>
            <a:ext cx="1310798" cy="1058862"/>
          </a:xfrm>
          <a:prstGeom prst="rect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(PWR_MGMT_1)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40314" y="3090317"/>
            <a:ext cx="1288414" cy="1058862"/>
          </a:xfrm>
          <a:prstGeom prst="rect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Setup Sample rate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(SMPRT_DIV)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3496874" y="3090317"/>
            <a:ext cx="1453949" cy="1058862"/>
          </a:xfrm>
          <a:prstGeom prst="rect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Gyro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(GYRO_CONFIG)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5229497" y="3090317"/>
            <a:ext cx="1323702" cy="1058862"/>
          </a:xfrm>
          <a:prstGeom prst="rect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(ACCEL_CONFIG)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6831873" y="3090317"/>
            <a:ext cx="1311275" cy="1058862"/>
          </a:xfrm>
          <a:prstGeom prst="rect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ngắt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(INT_ENABLE)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340314" y="2012113"/>
            <a:ext cx="1288414" cy="747301"/>
          </a:xfrm>
          <a:prstGeom prst="rect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6831872" y="4553812"/>
            <a:ext cx="1311275" cy="1058862"/>
          </a:xfrm>
          <a:prstGeom prst="rect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 buffer I2C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USER_CTRL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810000" y="7367270"/>
            <a:ext cx="127000" cy="127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2286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552009" y="498901"/>
            <a:ext cx="73436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 err="1" smtClean="0">
                <a:latin typeface="+mj-lt"/>
              </a:rPr>
              <a:t>Quy</a:t>
            </a:r>
            <a:r>
              <a:rPr lang="en-US" sz="4800" b="1" dirty="0" smtClean="0">
                <a:latin typeface="+mj-lt"/>
              </a:rPr>
              <a:t> </a:t>
            </a:r>
            <a:r>
              <a:rPr lang="en-US" sz="4800" b="1" dirty="0" err="1" smtClean="0">
                <a:latin typeface="+mj-lt"/>
              </a:rPr>
              <a:t>trình</a:t>
            </a:r>
            <a:r>
              <a:rPr lang="en-US" sz="4800" b="1" dirty="0" smtClean="0">
                <a:latin typeface="+mj-lt"/>
              </a:rPr>
              <a:t> setup MPU6050</a:t>
            </a:r>
            <a:endParaRPr lang="en-US" sz="4800" b="1" dirty="0">
              <a:latin typeface="+mj-lt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78195" y="2838893"/>
            <a:ext cx="116958" cy="1488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1628728" y="3604437"/>
            <a:ext cx="278674" cy="148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218200" y="3604437"/>
            <a:ext cx="278674" cy="109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950824" y="3604437"/>
            <a:ext cx="278674" cy="109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553199" y="3604437"/>
            <a:ext cx="278673" cy="109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421880" y="4206240"/>
            <a:ext cx="142240" cy="248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4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3353"/>
              </p:ext>
            </p:extLst>
          </p:nvPr>
        </p:nvGraphicFramePr>
        <p:xfrm>
          <a:off x="1542414" y="3496289"/>
          <a:ext cx="5937250" cy="2156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8660">
                  <a:extLst>
                    <a:ext uri="{9D8B030D-6E8A-4147-A177-3AD203B41FA5}">
                      <a16:colId xmlns:a16="http://schemas.microsoft.com/office/drawing/2014/main" val="656840888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3486846376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1406125027"/>
                    </a:ext>
                  </a:extLst>
                </a:gridCol>
              </a:tblGrid>
              <a:tr h="4615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 dirty="0" err="1">
                          <a:effectLst/>
                        </a:rPr>
                        <a:t>Thanh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ghi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 dirty="0" err="1">
                          <a:effectLst/>
                        </a:rPr>
                        <a:t>Địa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chỉ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thanh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ghi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Giá trị cần ghi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910057"/>
                  </a:ext>
                </a:extLst>
              </a:tr>
              <a:tr h="282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 dirty="0">
                          <a:effectLst/>
                        </a:rPr>
                        <a:t>PWR_MGMT_1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0x6B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560382"/>
                  </a:ext>
                </a:extLst>
              </a:tr>
              <a:tr h="282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19125" algn="l"/>
                        </a:tabLst>
                      </a:pPr>
                      <a:r>
                        <a:rPr lang="en-US" sz="1100">
                          <a:effectLst/>
                        </a:rPr>
                        <a:t>SAMPLE_RATE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0x19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895165"/>
                  </a:ext>
                </a:extLst>
              </a:tr>
              <a:tr h="282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GYRO_CONFIG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0x1B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0x1B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132549"/>
                  </a:ext>
                </a:extLst>
              </a:tr>
              <a:tr h="282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ACCEL_CONFIG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 dirty="0">
                          <a:effectLst/>
                        </a:rPr>
                        <a:t>0x1C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6177523"/>
                  </a:ext>
                </a:extLst>
              </a:tr>
              <a:tr h="282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INT_ENABLE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4154"/>
                  </a:ext>
                </a:extLst>
              </a:tr>
              <a:tr h="282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USER_CTRL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>
                          <a:effectLst/>
                        </a:rPr>
                        <a:t>0x6A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81275" algn="l"/>
                        </a:tabLst>
                      </a:pPr>
                      <a:r>
                        <a:rPr lang="en-US" sz="1100" dirty="0">
                          <a:effectLst/>
                        </a:rPr>
                        <a:t>0x00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78290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40704"/>
            <a:ext cx="21672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81275" algn="l"/>
              </a:tabLst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81275" algn="l"/>
              </a:tabLs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975" y="1576095"/>
            <a:ext cx="79841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</a:pP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Register Map,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setup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code Arduino,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bây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lẽ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=))</a:t>
            </a:r>
            <a:endParaRPr lang="en-US" altLang="en-US" sz="800" dirty="0"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581275" algn="l"/>
              </a:tabLst>
            </a:pP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alt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altLang="en-US" sz="800" dirty="0">
              <a:latin typeface="+mj-lt"/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552009" y="498901"/>
            <a:ext cx="73436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 err="1" smtClean="0">
                <a:latin typeface="+mj-lt"/>
              </a:rPr>
              <a:t>Quy</a:t>
            </a:r>
            <a:r>
              <a:rPr lang="en-US" sz="4800" b="1" dirty="0" smtClean="0">
                <a:latin typeface="+mj-lt"/>
              </a:rPr>
              <a:t> </a:t>
            </a:r>
            <a:r>
              <a:rPr lang="en-US" sz="4800" b="1" dirty="0" err="1" smtClean="0">
                <a:latin typeface="+mj-lt"/>
              </a:rPr>
              <a:t>trình</a:t>
            </a:r>
            <a:r>
              <a:rPr lang="en-US" sz="4800" b="1" dirty="0" smtClean="0">
                <a:latin typeface="+mj-lt"/>
              </a:rPr>
              <a:t> setup MPU6050</a:t>
            </a:r>
            <a:endParaRPr 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455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753055"/>
            <a:ext cx="8835656" cy="4351338"/>
          </a:xfrm>
        </p:spPr>
        <p:txBody>
          <a:bodyPr>
            <a:normAutofit/>
          </a:bodyPr>
          <a:lstStyle/>
          <a:p>
            <a:endParaRPr lang="en-US" sz="3200" b="1" dirty="0" smtClean="0"/>
          </a:p>
          <a:p>
            <a:endParaRPr lang="en-US" sz="3200" b="1" dirty="0"/>
          </a:p>
          <a:p>
            <a:pPr marL="0" indent="0">
              <a:buNone/>
            </a:pPr>
            <a:r>
              <a:rPr lang="en-US" sz="3200" b="1" dirty="0" smtClean="0"/>
              <a:t>Data </a:t>
            </a:r>
            <a:r>
              <a:rPr lang="en-US" sz="3200" b="1" dirty="0"/>
              <a:t>= (Byte </a:t>
            </a:r>
            <a:r>
              <a:rPr lang="en-US" sz="3200" b="1" dirty="0" err="1"/>
              <a:t>cao</a:t>
            </a:r>
            <a:r>
              <a:rPr lang="en-US" sz="3200" b="1" dirty="0"/>
              <a:t> &lt;&lt;8|byte </a:t>
            </a:r>
            <a:r>
              <a:rPr lang="en-US" sz="3200" b="1" dirty="0" err="1"/>
              <a:t>thấp</a:t>
            </a:r>
            <a:r>
              <a:rPr lang="en-US" sz="3200" b="1" dirty="0"/>
              <a:t>)/</a:t>
            </a:r>
            <a:r>
              <a:rPr lang="en-US" sz="3200" b="1" dirty="0" err="1"/>
              <a:t>trọng</a:t>
            </a:r>
            <a:r>
              <a:rPr lang="en-US" sz="3200" b="1" dirty="0"/>
              <a:t> </a:t>
            </a:r>
            <a:r>
              <a:rPr lang="en-US" sz="3200" b="1" dirty="0" err="1"/>
              <a:t>số</a:t>
            </a:r>
            <a:r>
              <a:rPr lang="en-US" sz="3200" b="1" dirty="0"/>
              <a:t>.</a:t>
            </a:r>
          </a:p>
          <a:p>
            <a:endParaRPr lang="en-US" sz="3200" b="1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 err="1" smtClean="0">
                <a:latin typeface="+mj-lt"/>
              </a:rPr>
              <a:t>Quy</a:t>
            </a:r>
            <a:r>
              <a:rPr lang="en-US" sz="4800" b="1" dirty="0" smtClean="0">
                <a:latin typeface="+mj-lt"/>
              </a:rPr>
              <a:t> </a:t>
            </a:r>
            <a:r>
              <a:rPr lang="en-US" sz="4800" b="1" dirty="0" err="1" smtClean="0">
                <a:latin typeface="+mj-lt"/>
              </a:rPr>
              <a:t>trình</a:t>
            </a:r>
            <a:r>
              <a:rPr lang="en-US" sz="4800" b="1" dirty="0" smtClean="0">
                <a:latin typeface="+mj-lt"/>
              </a:rPr>
              <a:t> setup MPU6050</a:t>
            </a:r>
            <a:endParaRPr 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655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0455"/>
            <a:ext cx="7886700" cy="45839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0"/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3 </a:t>
            </a:r>
            <a:r>
              <a:rPr lang="en-US" dirty="0" err="1"/>
              <a:t>trục</a:t>
            </a:r>
            <a:r>
              <a:rPr lang="en-US" dirty="0"/>
              <a:t> </a:t>
            </a:r>
            <a:r>
              <a:rPr lang="en-US" dirty="0" err="1"/>
              <a:t>x,y,z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trục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2 bytes,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6 bytes.</a:t>
            </a:r>
          </a:p>
          <a:p>
            <a:pPr lvl="0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2 bytes.</a:t>
            </a:r>
          </a:p>
          <a:p>
            <a:pPr lvl="0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con quay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3 </a:t>
            </a:r>
            <a:r>
              <a:rPr lang="en-US" dirty="0" err="1"/>
              <a:t>trục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trục</a:t>
            </a:r>
            <a:r>
              <a:rPr lang="en-US" dirty="0"/>
              <a:t> 2 bytes,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6 bytes.</a:t>
            </a:r>
          </a:p>
          <a:p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ta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,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14 bytes.</a:t>
            </a:r>
          </a:p>
          <a:p>
            <a:endParaRPr lang="en-US" dirty="0"/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552009" y="498901"/>
            <a:ext cx="80277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 smtClean="0">
                <a:latin typeface="+mj-lt"/>
              </a:rPr>
              <a:t>Frame </a:t>
            </a:r>
            <a:r>
              <a:rPr lang="en-US" sz="4800" b="1" dirty="0" err="1" smtClean="0">
                <a:latin typeface="+mj-lt"/>
              </a:rPr>
              <a:t>dữ</a:t>
            </a:r>
            <a:r>
              <a:rPr lang="en-US" sz="4800" b="1" dirty="0" smtClean="0">
                <a:latin typeface="+mj-lt"/>
              </a:rPr>
              <a:t> </a:t>
            </a:r>
            <a:r>
              <a:rPr lang="en-US" sz="4800" b="1" dirty="0" err="1" smtClean="0">
                <a:latin typeface="+mj-lt"/>
              </a:rPr>
              <a:t>liệu</a:t>
            </a:r>
            <a:r>
              <a:rPr lang="en-US" sz="4800" b="1" dirty="0" smtClean="0">
                <a:latin typeface="+mj-lt"/>
              </a:rPr>
              <a:t> </a:t>
            </a:r>
            <a:r>
              <a:rPr lang="en-US" sz="4800" b="1" dirty="0" err="1" smtClean="0">
                <a:latin typeface="+mj-lt"/>
              </a:rPr>
              <a:t>của</a:t>
            </a:r>
            <a:r>
              <a:rPr lang="en-US" sz="4800" b="1" dirty="0" smtClean="0">
                <a:latin typeface="+mj-lt"/>
              </a:rPr>
              <a:t> MPU6050</a:t>
            </a:r>
            <a:endParaRPr 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1620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546" y="1913860"/>
            <a:ext cx="7886700" cy="3690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uint8_t data[14</a:t>
            </a:r>
            <a:r>
              <a:rPr lang="en-US" sz="2000" dirty="0" smtClean="0"/>
              <a:t>];</a:t>
            </a:r>
          </a:p>
          <a:p>
            <a:pPr marL="0" indent="0">
              <a:buNone/>
            </a:pPr>
            <a:r>
              <a:rPr lang="en-US" sz="2000" dirty="0" smtClean="0"/>
              <a:t>float </a:t>
            </a:r>
            <a:r>
              <a:rPr lang="en-US" sz="2000" dirty="0" err="1"/>
              <a:t>Acc_x</a:t>
            </a:r>
            <a:r>
              <a:rPr lang="en-US" sz="2000" dirty="0" smtClean="0"/>
              <a:t>;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while(HAL_I2C_Master_Transmit(&amp;hi2c1,(uint16_t)0xD0, 0x3B, 1, 1000) != HAL_OK); while(HAL_I2C_Master_Receive(&amp;hi2c1,(uint16_t)0xD0, data,14, 1000) != HAL_OK</a:t>
            </a:r>
            <a:r>
              <a:rPr lang="en-US" sz="2000" dirty="0" smtClean="0"/>
              <a:t>);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 err="1"/>
              <a:t>Acc_x</a:t>
            </a:r>
            <a:r>
              <a:rPr lang="en-US" sz="2000" dirty="0"/>
              <a:t> = (int16_t)(data[0] &lt;&lt; 8 | data[1]); // </a:t>
            </a:r>
            <a:r>
              <a:rPr lang="en-US" sz="2000" dirty="0" err="1"/>
              <a:t>chú</a:t>
            </a:r>
            <a:r>
              <a:rPr lang="en-US" sz="2000" dirty="0"/>
              <a:t> ý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gia</a:t>
            </a:r>
            <a:r>
              <a:rPr lang="en-US" sz="2000" dirty="0"/>
              <a:t> </a:t>
            </a:r>
            <a:r>
              <a:rPr lang="en-US" sz="2000" dirty="0" err="1"/>
              <a:t>tốc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âm</a:t>
            </a:r>
            <a:r>
              <a:rPr lang="en-US" sz="2000" dirty="0"/>
              <a:t>.</a:t>
            </a:r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552009" y="498901"/>
            <a:ext cx="80277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 smtClean="0">
                <a:latin typeface="+mj-lt"/>
              </a:rPr>
              <a:t>Frame </a:t>
            </a:r>
            <a:r>
              <a:rPr lang="en-US" sz="4800" b="1" dirty="0" err="1" smtClean="0">
                <a:latin typeface="+mj-lt"/>
              </a:rPr>
              <a:t>dữ</a:t>
            </a:r>
            <a:r>
              <a:rPr lang="en-US" sz="4800" b="1" dirty="0" smtClean="0">
                <a:latin typeface="+mj-lt"/>
              </a:rPr>
              <a:t> </a:t>
            </a:r>
            <a:r>
              <a:rPr lang="en-US" sz="4800" b="1" dirty="0" err="1" smtClean="0">
                <a:latin typeface="+mj-lt"/>
              </a:rPr>
              <a:t>liệu</a:t>
            </a:r>
            <a:r>
              <a:rPr lang="en-US" sz="4800" b="1" dirty="0" smtClean="0">
                <a:latin typeface="+mj-lt"/>
              </a:rPr>
              <a:t> </a:t>
            </a:r>
            <a:r>
              <a:rPr lang="en-US" sz="4800" b="1" dirty="0" err="1" smtClean="0">
                <a:latin typeface="+mj-lt"/>
              </a:rPr>
              <a:t>của</a:t>
            </a:r>
            <a:r>
              <a:rPr lang="en-US" sz="4800" b="1" dirty="0" smtClean="0">
                <a:latin typeface="+mj-lt"/>
              </a:rPr>
              <a:t> MPU6050</a:t>
            </a:r>
            <a:endParaRPr 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94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3055"/>
            <a:ext cx="7886700" cy="2297950"/>
          </a:xfrm>
        </p:spPr>
        <p:txBody>
          <a:bodyPr/>
          <a:lstStyle/>
          <a:p>
            <a:r>
              <a:rPr lang="en-US" dirty="0"/>
              <a:t>Inertial measurement </a:t>
            </a:r>
            <a:r>
              <a:rPr lang="en-US" dirty="0" smtClean="0"/>
              <a:t>unit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/>
              <a:t> </a:t>
            </a:r>
            <a:r>
              <a:rPr lang="en-US" dirty="0" err="1" smtClean="0"/>
              <a:t>đạc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(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, </a:t>
            </a:r>
            <a:r>
              <a:rPr lang="en-US" dirty="0" err="1" smtClean="0"/>
              <a:t>lực</a:t>
            </a:r>
            <a:r>
              <a:rPr lang="en-US" dirty="0" smtClean="0"/>
              <a:t> Coriolis,….)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(orientation).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https://upload.wikimedia.org/wikipedia/commons/thumb/3/35/Apollo_IMU_at_Draper_Hack_the_Moon_exhibit.agr.jpg/1280px-Apollo_IMU_at_Draper_Hack_the_Moon_exhibit.ag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85" y="3914591"/>
            <a:ext cx="3371653" cy="25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85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sensor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IMU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Gyroscope: Gyroscope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Gyroscope </a:t>
            </a:r>
            <a:r>
              <a:rPr lang="en-US" dirty="0" err="1" smtClean="0"/>
              <a:t>là</a:t>
            </a:r>
            <a:r>
              <a:rPr lang="en-US" dirty="0" smtClean="0"/>
              <a:t> Yoyo, con quay:</a:t>
            </a:r>
          </a:p>
          <a:p>
            <a:endParaRPr lang="en-US" dirty="0" smtClean="0"/>
          </a:p>
        </p:txBody>
      </p:sp>
      <p:pic>
        <p:nvPicPr>
          <p:cNvPr id="2050" name="Picture 2" descr="Inception đã ra mắt được 8 năm, tới hôm nay ta mới biết kết thúc thực sự  của phim là g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389" y="3851680"/>
            <a:ext cx="3533923" cy="19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13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sensor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Lý</a:t>
            </a:r>
            <a:r>
              <a:rPr lang="en-US" dirty="0" smtClean="0"/>
              <a:t> do con quay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r>
              <a:rPr lang="en-US" dirty="0" smtClean="0"/>
              <a:t>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www.youtube.com/watch?v=ty9QSiVC2g0&amp;ab_channel=Veritasium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www.youtube.com/watch?v=oj7v3MXJL3M&amp;ab_channel=DavidCambridge</a:t>
            </a:r>
            <a:endParaRPr lang="en-US" dirty="0" smtClean="0"/>
          </a:p>
          <a:p>
            <a:r>
              <a:rPr lang="en-US" dirty="0" smtClean="0"/>
              <a:t>Moment quay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bánh</a:t>
            </a:r>
            <a:r>
              <a:rPr lang="en-US" dirty="0" smtClean="0"/>
              <a:t> </a:t>
            </a:r>
            <a:r>
              <a:rPr lang="en-US" dirty="0" err="1" smtClean="0"/>
              <a:t>đà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Gyroscope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,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Gyroscope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moment quay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vuông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bánh</a:t>
            </a:r>
            <a:r>
              <a:rPr lang="en-US" dirty="0" smtClean="0"/>
              <a:t> </a:t>
            </a:r>
            <a:r>
              <a:rPr lang="en-US" dirty="0" err="1" smtClean="0"/>
              <a:t>đà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Nhờ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, gyroscope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,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3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sensor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IMU</a:t>
            </a:r>
          </a:p>
        </p:txBody>
      </p:sp>
      <p:sp>
        <p:nvSpPr>
          <p:cNvPr id="5" name="AutoShape 4" descr="upload.wikimedia.org/wikipedia/commons/6/6d/Fus...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Gyroscope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: MEMS gyroscope</a:t>
            </a:r>
          </a:p>
          <a:p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Gyroscope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ở </a:t>
            </a:r>
            <a:r>
              <a:rPr lang="en-US" dirty="0" err="1" smtClean="0"/>
              <a:t>trên</a:t>
            </a:r>
            <a:r>
              <a:rPr lang="en-US" dirty="0" smtClean="0"/>
              <a:t>,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MEMS gyroscope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dung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vi </a:t>
            </a:r>
            <a:r>
              <a:rPr lang="en-US" dirty="0" err="1" smtClean="0"/>
              <a:t>cơ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con chip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2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xoay</a:t>
            </a:r>
            <a:r>
              <a:rPr lang="en-US" dirty="0" smtClean="0"/>
              <a:t>,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,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đạc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, ta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991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7886700" cy="1460499"/>
          </a:xfrm>
        </p:spPr>
        <p:txBody>
          <a:bodyPr/>
          <a:lstStyle/>
          <a:p>
            <a:r>
              <a:rPr lang="en-US" dirty="0"/>
              <a:t>I2C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smtClean="0"/>
              <a:t>STM32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I2C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, do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75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sensor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IMU</a:t>
            </a:r>
          </a:p>
        </p:txBody>
      </p:sp>
      <p:pic>
        <p:nvPicPr>
          <p:cNvPr id="4098" name="Picture 2" descr="https://qph.fs.quoracdn.net/main-qimg-83a2d03352925f81fbcf9721ef681c5f-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623344"/>
            <a:ext cx="34290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06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sensor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Accelerometer </a:t>
            </a:r>
          </a:p>
          <a:p>
            <a:r>
              <a:rPr lang="en-US" dirty="0" err="1" smtClean="0"/>
              <a:t>Đo</a:t>
            </a:r>
            <a:r>
              <a:rPr lang="en-US" dirty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Accelerometer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Gyroscope,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dung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endParaRPr lang="en-US" dirty="0" smtClean="0"/>
          </a:p>
          <a:p>
            <a:r>
              <a:rPr lang="en-US" dirty="0"/>
              <a:t>https://www.youtube.com/watch?v=eqZgxR6eRjo&amp;ab_channel=HowToMechatronics</a:t>
            </a:r>
          </a:p>
        </p:txBody>
      </p:sp>
    </p:spTree>
    <p:extLst>
      <p:ext uri="{BB962C8B-B14F-4D97-AF65-F5344CB8AC3E}">
        <p14:creationId xmlns:p14="http://schemas.microsoft.com/office/powerpoint/2010/main" val="3033480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sensor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Magnetomer</a:t>
            </a:r>
            <a:endParaRPr lang="en-US" dirty="0"/>
          </a:p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đạc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Đất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3 </a:t>
            </a:r>
            <a:r>
              <a:rPr lang="en-US" dirty="0" err="1" smtClean="0"/>
              <a:t>trục</a:t>
            </a:r>
            <a:r>
              <a:rPr lang="en-US" dirty="0" smtClean="0"/>
              <a:t> </a:t>
            </a:r>
            <a:r>
              <a:rPr lang="en-US" dirty="0" err="1" smtClean="0"/>
              <a:t>x,y,z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0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IMU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Gyroscope:</a:t>
            </a:r>
          </a:p>
          <a:p>
            <a:r>
              <a:rPr lang="en-US" dirty="0" smtClean="0"/>
              <a:t>Theo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Dĩ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rời</a:t>
            </a:r>
            <a:r>
              <a:rPr lang="en-US" dirty="0" smtClean="0"/>
              <a:t> </a:t>
            </a:r>
            <a:r>
              <a:rPr lang="en-US" dirty="0" err="1" smtClean="0"/>
              <a:t>rạc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=)))</a:t>
            </a:r>
            <a:r>
              <a:rPr lang="en-US" dirty="0" smtClean="0"/>
              <a:t>  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68" y="2998825"/>
            <a:ext cx="5216599" cy="24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Accelerometer</a:t>
            </a:r>
          </a:p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,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: </a:t>
            </a:r>
            <a:r>
              <a:rPr lang="vi-VN" b="1" dirty="0"/>
              <a:t>Tọa độ</a:t>
            </a:r>
            <a:r>
              <a:rPr lang="vi-VN" dirty="0"/>
              <a:t> là một </a:t>
            </a:r>
            <a:r>
              <a:rPr lang="vi-VN" dirty="0">
                <a:hlinkClick r:id="rId2" tooltip="Tập hợp được sắp"/>
              </a:rPr>
              <a:t>tập hợp được sắp</a:t>
            </a:r>
            <a:r>
              <a:rPr lang="vi-VN" dirty="0"/>
              <a:t> các con số nhằm xác định vị trí của một vật trong </a:t>
            </a:r>
            <a:r>
              <a:rPr lang="vi-VN" dirty="0">
                <a:hlinkClick r:id="rId3" tooltip="Không gian"/>
              </a:rPr>
              <a:t>không gian</a:t>
            </a:r>
            <a:r>
              <a:rPr lang="vi-VN" dirty="0"/>
              <a:t>, một phần tử trong hệ thống. Toạ độ được sử dụng </a:t>
            </a:r>
            <a:r>
              <a:rPr lang="vi-VN" dirty="0">
                <a:hlinkClick r:id="rId4" tooltip="Vật lý học"/>
              </a:rPr>
              <a:t>vật lý</a:t>
            </a:r>
            <a:r>
              <a:rPr lang="vi-VN" dirty="0"/>
              <a:t> và </a:t>
            </a:r>
            <a:r>
              <a:rPr lang="vi-VN" dirty="0">
                <a:hlinkClick r:id="rId5" tooltip="Toán học"/>
              </a:rPr>
              <a:t>toán </a:t>
            </a:r>
            <a:r>
              <a:rPr lang="vi-VN" dirty="0" smtClean="0">
                <a:hlinkClick r:id="rId5" tooltip="Toán học"/>
              </a:rPr>
              <a:t>học</a:t>
            </a:r>
            <a:r>
              <a:rPr lang="en-US" dirty="0" smtClean="0"/>
              <a:t> (</a:t>
            </a:r>
            <a:r>
              <a:rPr lang="en-US" dirty="0" err="1" smtClean="0"/>
              <a:t>trích</a:t>
            </a:r>
            <a:r>
              <a:rPr lang="en-US" dirty="0" smtClean="0"/>
              <a:t> wiki)</a:t>
            </a:r>
          </a:p>
        </p:txBody>
      </p:sp>
    </p:spTree>
    <p:extLst>
      <p:ext uri="{BB962C8B-B14F-4D97-AF65-F5344CB8AC3E}">
        <p14:creationId xmlns:p14="http://schemas.microsoft.com/office/powerpoint/2010/main" val="69333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trục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, ta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3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(</a:t>
            </a:r>
            <a:r>
              <a:rPr lang="en-US" dirty="0" err="1" smtClean="0"/>
              <a:t>x,y,z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quay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3 </a:t>
            </a:r>
            <a:r>
              <a:rPr lang="en-US" dirty="0" err="1" smtClean="0"/>
              <a:t>chiều</a:t>
            </a:r>
            <a:endParaRPr lang="en-US" dirty="0"/>
          </a:p>
        </p:txBody>
      </p:sp>
      <p:pic>
        <p:nvPicPr>
          <p:cNvPr id="5124" name="Picture 4" descr="https://upload.wikimedia.org/wikipedia/commons/thumb/1/1b/Toa_do_cua_mot_diem_trong_khong_gian.svg/1280px-Toa_do_cua_mot_diem_trong_khong_gia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90" y="3056749"/>
            <a:ext cx="3204313" cy="20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337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3054"/>
            <a:ext cx="7886700" cy="4418139"/>
          </a:xfrm>
        </p:spPr>
        <p:txBody>
          <a:bodyPr/>
          <a:lstStyle/>
          <a:p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quay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2 </a:t>
            </a:r>
            <a:r>
              <a:rPr lang="en-US" dirty="0" err="1" smtClean="0"/>
              <a:t>chiều</a:t>
            </a:r>
            <a:r>
              <a:rPr lang="en-US" dirty="0" smtClean="0"/>
              <a:t>: </a:t>
            </a:r>
          </a:p>
          <a:p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ta quay vector Ox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alpha,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Ox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6148" name="Picture 4" descr="https://upload.wikimedia.org/wikipedia/commons/d/d5/Counterclockwise_ro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668" y="3604362"/>
            <a:ext cx="2470667" cy="256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639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2 </a:t>
            </a:r>
            <a:r>
              <a:rPr lang="en-US" dirty="0" err="1" smtClean="0"/>
              <a:t>chiều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Phép</a:t>
            </a:r>
            <a:r>
              <a:rPr lang="en-US" dirty="0" smtClean="0"/>
              <a:t> quay </a:t>
            </a:r>
            <a:r>
              <a:rPr lang="en-US" dirty="0" err="1" smtClean="0"/>
              <a:t>một</a:t>
            </a:r>
            <a:r>
              <a:rPr lang="en-US" dirty="0" smtClean="0"/>
              <a:t> vector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theta (</a:t>
            </a:r>
            <a:r>
              <a:rPr lang="en-US" dirty="0" err="1" smtClean="0"/>
              <a:t>Trích</a:t>
            </a:r>
            <a:r>
              <a:rPr lang="en-US" dirty="0" smtClean="0"/>
              <a:t> wiki)</a:t>
            </a:r>
            <a:endParaRPr lang="en-US" dirty="0"/>
          </a:p>
        </p:txBody>
      </p:sp>
      <p:sp>
        <p:nvSpPr>
          <p:cNvPr id="7" name="AutoShape 6" descr="{\displaystyle R(\theta )={\begin{bmatrix}\cos \theta &amp;-\sin \theta \\\sin \theta &amp;\cos \theta \\\end{bmatrix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84" y="3056393"/>
            <a:ext cx="61912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27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3 </a:t>
            </a:r>
            <a:r>
              <a:rPr lang="en-US" dirty="0" err="1" smtClean="0"/>
              <a:t>chiều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3 </a:t>
            </a:r>
            <a:r>
              <a:rPr lang="en-US" dirty="0" err="1" smtClean="0"/>
              <a:t>chiều</a:t>
            </a:r>
            <a:r>
              <a:rPr lang="en-US" dirty="0" smtClean="0"/>
              <a:t>,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quay, </a:t>
            </a:r>
            <a:r>
              <a:rPr lang="en-US" dirty="0" err="1" smtClean="0"/>
              <a:t>người</a:t>
            </a:r>
            <a:r>
              <a:rPr lang="en-US" dirty="0" smtClean="0"/>
              <a:t> ta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endParaRPr lang="en-US" dirty="0" smtClean="0"/>
          </a:p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quay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đinh</a:t>
            </a:r>
            <a:r>
              <a:rPr lang="en-US" dirty="0" smtClean="0"/>
              <a:t> (fixed)</a:t>
            </a:r>
          </a:p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đất</a:t>
            </a:r>
            <a:r>
              <a:rPr lang="en-US" dirty="0" smtClean="0"/>
              <a:t> (North East Down)</a:t>
            </a:r>
          </a:p>
          <a:p>
            <a:pPr marL="0" indent="0">
              <a:buNone/>
            </a:pPr>
            <a:r>
              <a:rPr lang="en-US" b="1" dirty="0" smtClean="0"/>
              <a:t> </a:t>
            </a: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góc</a:t>
            </a:r>
            <a:r>
              <a:rPr lang="en-US" b="1" dirty="0" smtClean="0"/>
              <a:t> quay </a:t>
            </a:r>
            <a:r>
              <a:rPr lang="en-US" b="1" dirty="0" err="1" smtClean="0"/>
              <a:t>theo</a:t>
            </a:r>
            <a:r>
              <a:rPr lang="en-US" b="1" dirty="0" smtClean="0"/>
              <a:t> x, y, z </a:t>
            </a:r>
            <a:r>
              <a:rPr lang="en-US" b="1" dirty="0" err="1" smtClean="0"/>
              <a:t>lần</a:t>
            </a:r>
            <a:r>
              <a:rPr lang="en-US" b="1" dirty="0" smtClean="0"/>
              <a:t> </a:t>
            </a:r>
            <a:r>
              <a:rPr lang="en-US" b="1" dirty="0" err="1" smtClean="0"/>
              <a:t>lượt</a:t>
            </a:r>
            <a:r>
              <a:rPr lang="en-US" b="1" dirty="0" smtClean="0"/>
              <a:t> </a:t>
            </a:r>
            <a:r>
              <a:rPr lang="en-US" b="1" dirty="0" err="1" smtClean="0"/>
              <a:t>được</a:t>
            </a:r>
            <a:r>
              <a:rPr lang="en-US" b="1" dirty="0" smtClean="0"/>
              <a:t> </a:t>
            </a:r>
            <a:r>
              <a:rPr lang="en-US" b="1" dirty="0" err="1" smtClean="0"/>
              <a:t>gọi</a:t>
            </a:r>
            <a:r>
              <a:rPr lang="en-US" b="1" dirty="0" smtClean="0"/>
              <a:t> </a:t>
            </a:r>
            <a:r>
              <a:rPr lang="en-US" b="1" dirty="0" err="1" smtClean="0"/>
              <a:t>là</a:t>
            </a:r>
            <a:r>
              <a:rPr lang="en-US" b="1" dirty="0" smtClean="0"/>
              <a:t> roll, pitch, yaw.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64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pic>
        <p:nvPicPr>
          <p:cNvPr id="4" name="Picture 4" descr="https://upload.wikimedia.org/wikipedia/commons/thumb/a/a1/Eulerangles.svg/800px-Eulerangles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218" y="1752600"/>
            <a:ext cx="38635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8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63" y="1403497"/>
            <a:ext cx="8472175" cy="448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47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 </a:t>
            </a:r>
            <a:r>
              <a:rPr lang="en-US" dirty="0" err="1" smtClean="0"/>
              <a:t>trận</a:t>
            </a:r>
            <a:r>
              <a:rPr lang="en-US" dirty="0" smtClean="0"/>
              <a:t> </a:t>
            </a:r>
            <a:r>
              <a:rPr lang="en-US" dirty="0" err="1" smtClean="0"/>
              <a:t>xoay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3 </a:t>
            </a:r>
            <a:r>
              <a:rPr lang="en-US" dirty="0" err="1" smtClean="0"/>
              <a:t>chiều</a:t>
            </a:r>
            <a:r>
              <a:rPr lang="en-US" dirty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roll, pitch, yaw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2694443"/>
            <a:ext cx="41052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3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3055"/>
            <a:ext cx="7886700" cy="4403196"/>
          </a:xfrm>
        </p:spPr>
        <p:txBody>
          <a:bodyPr/>
          <a:lstStyle/>
          <a:p>
            <a:r>
              <a:rPr lang="en-US" dirty="0" smtClean="0"/>
              <a:t>Theo Newton, </a:t>
            </a:r>
            <a:r>
              <a:rPr lang="en-US" dirty="0" err="1" smtClean="0"/>
              <a:t>táo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, </a:t>
            </a:r>
            <a:r>
              <a:rPr lang="en-US" dirty="0" err="1" smtClean="0"/>
              <a:t>vậy</a:t>
            </a:r>
            <a:r>
              <a:rPr lang="en-US" dirty="0" smtClean="0"/>
              <a:t> </a:t>
            </a:r>
            <a:r>
              <a:rPr lang="en-US" dirty="0" err="1" smtClean="0"/>
              <a:t>hẳn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đưới</a:t>
            </a:r>
            <a:r>
              <a:rPr lang="en-US" dirty="0" smtClean="0"/>
              <a:t> :v</a:t>
            </a:r>
          </a:p>
          <a:p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chiếu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3 </a:t>
            </a:r>
            <a:r>
              <a:rPr lang="en-US" dirty="0" err="1" smtClean="0"/>
              <a:t>trục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xoay</a:t>
            </a:r>
            <a:r>
              <a:rPr lang="en-US" dirty="0" smtClean="0"/>
              <a:t>, </a:t>
            </a:r>
            <a:r>
              <a:rPr lang="en-US" dirty="0" err="1" smtClean="0"/>
              <a:t>tức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6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pic>
        <p:nvPicPr>
          <p:cNvPr id="11266" name="Picture 2" descr="https://courses.ece.cornell.edu/ece5990/ECE5990_Spring16_FinalProjects/wjv29_xz245/sources/img/accel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50479"/>
            <a:ext cx="3395331" cy="481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753055"/>
            <a:ext cx="5375910" cy="178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accelerometer</a:t>
            </a:r>
          </a:p>
          <a:p>
            <a:pPr marL="0" indent="0">
              <a:buNone/>
            </a:pPr>
            <a:r>
              <a:rPr lang="en-US" dirty="0" err="1"/>
              <a:t>t</a:t>
            </a:r>
            <a:r>
              <a:rPr lang="en-US" dirty="0" err="1" smtClean="0"/>
              <a:t>hực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chiếu</a:t>
            </a:r>
            <a:r>
              <a:rPr lang="en-US" dirty="0" smtClean="0"/>
              <a:t> g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6809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Chứng</a:t>
            </a:r>
            <a:r>
              <a:rPr lang="en-US" dirty="0" smtClean="0"/>
              <a:t> minh: Ta quay vector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g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roll, pitch, yaw, </a:t>
            </a:r>
            <a:r>
              <a:rPr lang="en-US" dirty="0" err="1" smtClean="0"/>
              <a:t>được</a:t>
            </a:r>
            <a:r>
              <a:rPr lang="en-US" dirty="0" smtClean="0"/>
              <a:t> vector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chiếu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" y="2988945"/>
            <a:ext cx="8094345" cy="34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71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3055"/>
            <a:ext cx="7886700" cy="1782625"/>
          </a:xfrm>
        </p:spPr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roll </a:t>
            </a:r>
            <a:r>
              <a:rPr lang="en-US" dirty="0" err="1" smtClean="0"/>
              <a:t>và</a:t>
            </a:r>
            <a:r>
              <a:rPr lang="en-US" dirty="0" smtClean="0"/>
              <a:t> pitch: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1" y="2552242"/>
            <a:ext cx="4482795" cy="36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19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: https://www.nxp.com/docs/en/application-note/AN3461.pdf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7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– </a:t>
            </a:r>
            <a:r>
              <a:rPr lang="en-US" dirty="0" err="1" smtClean="0"/>
              <a:t>trôi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IMU </a:t>
            </a:r>
            <a:r>
              <a:rPr lang="en-US" dirty="0" err="1" smtClean="0"/>
              <a:t>chịu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2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lệch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–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trôi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Gyroscope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Accelerometer.</a:t>
            </a:r>
          </a:p>
          <a:p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trôi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Gyroscope: Theo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Gyroscope,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cộng</a:t>
            </a:r>
            <a:r>
              <a:rPr lang="en-US" dirty="0" smtClean="0"/>
              <a:t> </a:t>
            </a:r>
            <a:r>
              <a:rPr lang="en-US" dirty="0" err="1" smtClean="0"/>
              <a:t>dồn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do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dần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37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raw data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Gyroscope:</a:t>
            </a:r>
            <a:endParaRPr lang="en-US" dirty="0"/>
          </a:p>
        </p:txBody>
      </p:sp>
      <p:pic>
        <p:nvPicPr>
          <p:cNvPr id="14338" name="Picture 2" descr="https://scontent.fsgn4-1.fna.fbcdn.net/v/t1.0-9/p720x720/58986707_2331897050424173_4723671939141337088_o.jpg?_nc_cat=106&amp;_nc_sid=32a93c&amp;_nc_ohc=dOg3r6dJOtsAX8Cl-xh&amp;_nc_ht=scontent.fsgn4-1.fna&amp;tp=6&amp;oh=d0fb2e564267311f402fbdbd6ed5d26e&amp;oe=5F80A6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655885"/>
            <a:ext cx="7420714" cy="358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17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data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/>
              <a:t>:</a:t>
            </a:r>
          </a:p>
        </p:txBody>
      </p:sp>
      <p:pic>
        <p:nvPicPr>
          <p:cNvPr id="15362" name="Picture 2" descr="https://scontent.fsgn4-1.fna.fbcdn.net/v/t1.0-9/58625914_2331895517090993_4783565605976408064_n.jpg?_nc_cat=100&amp;_nc_sid=32a93c&amp;_nc_ohc=AGRu2zyp1rEAX-gSNlK&amp;_nc_ht=scontent.fsgn4-1.fna&amp;oh=f6b0a7dce2e68c2543aa889290b62412&amp;oe=5F8165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24100"/>
            <a:ext cx="5547360" cy="4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077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: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data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trăm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, chia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ở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đứng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offset </a:t>
            </a:r>
            <a:r>
              <a:rPr lang="en-US" dirty="0" err="1" smtClean="0"/>
              <a:t>này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Dĩ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trôi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6386" name="Picture 2" descr="https://scontent.fsgn8-1.fna.fbcdn.net/v/t1.0-9/p720x720/59243911_2331896447090900_1194505992147042304_o.jpg?_nc_cat=104&amp;_nc_sid=32a93c&amp;_nc_ohc=XXzvAxC1zG0AX8a8yRK&amp;_nc_oc=AQkiED5hndQz0v3maDF8fruoDHt4j4ufsUKOwzeDQFc3tNHycKJOFlhn3OZWTMAwMQc&amp;_nc_ht=scontent.fsgn8-1.fna&amp;tp=6&amp;oh=dd44c018ac767fa6aa667baaf0b908c9&amp;oe=5F8153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65" y="3457436"/>
            <a:ext cx="6656070" cy="321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60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6165" y="1693881"/>
            <a:ext cx="7676719" cy="46962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6165" y="522399"/>
            <a:ext cx="5050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atin typeface="+mj-lt"/>
              </a:rPr>
              <a:t>I2C </a:t>
            </a:r>
            <a:r>
              <a:rPr lang="en-US" sz="4800" b="1" dirty="0" err="1">
                <a:latin typeface="+mj-lt"/>
              </a:rPr>
              <a:t>trên</a:t>
            </a:r>
            <a:r>
              <a:rPr lang="en-US" sz="4800" b="1" dirty="0">
                <a:latin typeface="+mj-lt"/>
              </a:rPr>
              <a:t> STM32</a:t>
            </a:r>
          </a:p>
        </p:txBody>
      </p:sp>
    </p:spTree>
    <p:extLst>
      <p:ext uri="{BB962C8B-B14F-4D97-AF65-F5344CB8AC3E}">
        <p14:creationId xmlns:p14="http://schemas.microsoft.com/office/powerpoint/2010/main" val="3247762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dirty="0" smtClean="0"/>
              <a:t> calibration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xuyên</a:t>
            </a:r>
            <a:r>
              <a:rPr lang="en-US" dirty="0" smtClean="0"/>
              <a:t>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offset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.</a:t>
            </a:r>
          </a:p>
          <a:p>
            <a:r>
              <a:rPr lang="en-US" dirty="0" smtClean="0"/>
              <a:t>Gyroscope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,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(</a:t>
            </a:r>
            <a:r>
              <a:rPr lang="en-US" dirty="0" err="1" smtClean="0"/>
              <a:t>như</a:t>
            </a:r>
            <a:r>
              <a:rPr lang="en-US" dirty="0" smtClean="0"/>
              <a:t> rung </a:t>
            </a:r>
            <a:r>
              <a:rPr lang="en-US" dirty="0" err="1" smtClean="0"/>
              <a:t>lắc</a:t>
            </a:r>
            <a:r>
              <a:rPr lang="en-US" dirty="0" smtClean="0"/>
              <a:t>)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so </a:t>
            </a:r>
            <a:r>
              <a:rPr lang="en-US" dirty="0" err="1" smtClean="0"/>
              <a:t>với</a:t>
            </a:r>
            <a:r>
              <a:rPr lang="en-US" dirty="0" smtClean="0"/>
              <a:t> accelerometer.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gyroscope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/>
              <a:t> drone: https://github.com/betaflight/betaflight/wiki/Gyro-&amp;-Dterm-filtering-recommendations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25435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Accelerometer:</a:t>
            </a:r>
          </a:p>
          <a:p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data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endParaRPr lang="en-US" dirty="0" smtClean="0"/>
          </a:p>
          <a:p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Gyro, Accelerometer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offset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do rung </a:t>
            </a:r>
            <a:r>
              <a:rPr lang="en-US" dirty="0" err="1" smtClean="0"/>
              <a:t>động</a:t>
            </a:r>
            <a:r>
              <a:rPr lang="en-US" dirty="0" smtClean="0"/>
              <a:t>,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Accelerometer </a:t>
            </a:r>
            <a:r>
              <a:rPr lang="en-US" dirty="0" err="1" smtClean="0"/>
              <a:t>chịu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nặng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ta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do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,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rung </a:t>
            </a:r>
            <a:r>
              <a:rPr lang="en-US" dirty="0" err="1" smtClean="0"/>
              <a:t>lắc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55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Nhiễu</a:t>
            </a:r>
            <a:r>
              <a:rPr lang="en-US" dirty="0" smtClean="0"/>
              <a:t> ở accelerometer:</a:t>
            </a:r>
            <a:endParaRPr lang="en-US" dirty="0"/>
          </a:p>
        </p:txBody>
      </p:sp>
      <p:pic>
        <p:nvPicPr>
          <p:cNvPr id="5" name="Picture 4" descr="https://scontent.fsgn4-1.fna.fbcdn.net/v/t1.0-9/p720x720/58986707_2331897050424173_4723671939141337088_o.jpg?_nc_cat=106&amp;_nc_sid=32a93c&amp;_nc_ohc=dOg3r6dJOtsAX8Cl-xh&amp;_nc_ht=scontent.fsgn4-1.fna&amp;tp=6&amp;oh=d0fb2e564267311f402fbdbd6ed5d26e&amp;oe=5F80A6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443299"/>
            <a:ext cx="7234358" cy="349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4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,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calibarate</a:t>
            </a:r>
            <a:r>
              <a:rPr lang="en-US" dirty="0" smtClean="0"/>
              <a:t> accelerometer </a:t>
            </a:r>
            <a:r>
              <a:rPr lang="en-US" dirty="0" err="1" smtClean="0"/>
              <a:t>giống</a:t>
            </a:r>
            <a:r>
              <a:rPr lang="en-US" dirty="0" smtClean="0"/>
              <a:t> gyroscope,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r>
              <a:rPr lang="en-US" dirty="0" smtClean="0"/>
              <a:t> (low pass filter)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chuyên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:v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Tính</a:t>
            </a:r>
            <a:r>
              <a:rPr lang="en-US" dirty="0" smtClean="0"/>
              <a:t> FFT:</a:t>
            </a:r>
          </a:p>
          <a:p>
            <a:pPr marL="0" indent="0">
              <a:buNone/>
            </a:pPr>
            <a:r>
              <a:rPr lang="en-US" dirty="0" smtClean="0"/>
              <a:t> FFT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cái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r>
              <a:rPr lang="en-US" dirty="0" smtClean="0"/>
              <a:t> slide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FFT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50Hz,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Low Pass Filter cut off 50Hz </a:t>
            </a:r>
            <a:r>
              <a:rPr lang="en-US" dirty="0" err="1" smtClean="0"/>
              <a:t>chẳng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:v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23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: log data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FFT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www.mathworks.com/help/matlab/ref/fft.html</a:t>
            </a:r>
            <a:endParaRPr lang="en-US" dirty="0" smtClean="0"/>
          </a:p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chắc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:v</a:t>
            </a:r>
          </a:p>
          <a:p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FFT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ngầu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ta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:v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5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Digital Low Pass Filter:</a:t>
            </a:r>
          </a:p>
          <a:p>
            <a:pPr marL="0" indent="0">
              <a:buNone/>
            </a:pP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qua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cái</a:t>
            </a:r>
            <a:r>
              <a:rPr lang="en-US" dirty="0" smtClean="0"/>
              <a:t> LPF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</a:t>
            </a:r>
            <a:r>
              <a:rPr lang="en-US" dirty="0" err="1" smtClean="0"/>
              <a:t>lạ</a:t>
            </a:r>
            <a:r>
              <a:rPr lang="en-US" dirty="0" smtClean="0"/>
              <a:t> </a:t>
            </a:r>
            <a:r>
              <a:rPr lang="en-US" dirty="0" err="1" smtClean="0"/>
              <a:t>lùng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 :v, </a:t>
            </a:r>
            <a:r>
              <a:rPr lang="en-US" dirty="0" err="1" smtClean="0"/>
              <a:t>nhắc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chút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(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s), ta </a:t>
            </a:r>
            <a:r>
              <a:rPr lang="en-US" dirty="0" err="1" smtClean="0"/>
              <a:t>chuyển</a:t>
            </a:r>
            <a:r>
              <a:rPr lang="en-US" dirty="0" smtClean="0"/>
              <a:t> qua </a:t>
            </a:r>
            <a:r>
              <a:rPr lang="en-US" dirty="0" err="1" smtClean="0"/>
              <a:t>miền</a:t>
            </a:r>
            <a:r>
              <a:rPr lang="en-US" dirty="0" smtClean="0"/>
              <a:t> z,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rời</a:t>
            </a:r>
            <a:r>
              <a:rPr lang="en-US" dirty="0" smtClean="0"/>
              <a:t> </a:t>
            </a:r>
            <a:r>
              <a:rPr lang="en-US" dirty="0" err="1" smtClean="0"/>
              <a:t>rạc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51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Biquad</a:t>
            </a:r>
            <a:r>
              <a:rPr lang="en-US" dirty="0" smtClean="0"/>
              <a:t> (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18434" name="Picture 2" descr="Digital biquad filter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76917"/>
            <a:ext cx="38100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321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C: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b0, b1, b2, a1, a2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11680" y="332722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 	 w = Input - a1*w1 - a2*w2;</a:t>
            </a:r>
          </a:p>
          <a:p>
            <a:r>
              <a:rPr lang="pl-PL" dirty="0"/>
              <a:t>    	 y1 = (w*b0 + w1*b1 + w2*b2)*g;</a:t>
            </a:r>
          </a:p>
          <a:p>
            <a:r>
              <a:rPr lang="pl-PL" dirty="0"/>
              <a:t>    	 w2 = w1;</a:t>
            </a:r>
          </a:p>
          <a:p>
            <a:r>
              <a:rPr lang="pl-PL" dirty="0"/>
              <a:t>    	 w1 = w;</a:t>
            </a:r>
          </a:p>
          <a:p>
            <a:r>
              <a:rPr lang="pl-PL" dirty="0"/>
              <a:t>    	 return y1;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17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Sensor Fusion  </a:t>
            </a:r>
          </a:p>
          <a:p>
            <a:pPr marL="0" indent="0">
              <a:buNone/>
            </a:pPr>
            <a:r>
              <a:rPr lang="en-US" dirty="0" smtClean="0"/>
              <a:t>Gyroscope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đạc</a:t>
            </a:r>
            <a:r>
              <a:rPr lang="en-US" dirty="0" smtClean="0"/>
              <a:t> ở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ngắn</a:t>
            </a:r>
            <a:r>
              <a:rPr lang="en-US" dirty="0" smtClean="0"/>
              <a:t>, </a:t>
            </a:r>
            <a:r>
              <a:rPr lang="en-US" dirty="0" err="1" smtClean="0"/>
              <a:t>tức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,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trôi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Accelerometer 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chịu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do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đạc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ngắn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2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202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305" y="1975223"/>
            <a:ext cx="7667625" cy="381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23843" y="3059062"/>
            <a:ext cx="3130550" cy="2865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5306" y="2460937"/>
            <a:ext cx="357181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setup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I2C1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555305" y="1336039"/>
            <a:ext cx="312085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hi2c1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I2C1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306" y="420888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+mj-lt"/>
              </a:rPr>
              <a:t>I2C </a:t>
            </a:r>
            <a:r>
              <a:rPr lang="en-US" sz="4800" b="1" dirty="0" err="1">
                <a:latin typeface="+mj-lt"/>
              </a:rPr>
              <a:t>trên</a:t>
            </a:r>
            <a:r>
              <a:rPr lang="en-US" sz="4800" b="1" dirty="0">
                <a:latin typeface="+mj-lt"/>
              </a:rPr>
              <a:t> STM32</a:t>
            </a:r>
          </a:p>
        </p:txBody>
      </p:sp>
    </p:spTree>
    <p:extLst>
      <p:ext uri="{BB962C8B-B14F-4D97-AF65-F5344CB8AC3E}">
        <p14:creationId xmlns:p14="http://schemas.microsoft.com/office/powerpoint/2010/main" val="985782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3054"/>
            <a:ext cx="8119110" cy="493730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r>
              <a:rPr lang="en-US" dirty="0" smtClean="0"/>
              <a:t> ở </a:t>
            </a:r>
            <a:r>
              <a:rPr lang="en-US" dirty="0" err="1" smtClean="0"/>
              <a:t>trên</a:t>
            </a:r>
            <a:r>
              <a:rPr lang="en-US" dirty="0" smtClean="0"/>
              <a:t>,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en.wikipedia.org/wiki/Low-pass_filter</a:t>
            </a:r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Với</a:t>
            </a:r>
            <a:r>
              <a:rPr lang="en-US" dirty="0" smtClean="0"/>
              <a:t> y[</a:t>
            </a:r>
            <a:r>
              <a:rPr lang="en-US" dirty="0" err="1" smtClean="0"/>
              <a:t>i</a:t>
            </a:r>
            <a:r>
              <a:rPr lang="en-US" dirty="0" smtClean="0"/>
              <a:t>]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x[</a:t>
            </a:r>
            <a:r>
              <a:rPr lang="en-US" dirty="0" err="1" smtClean="0"/>
              <a:t>i</a:t>
            </a:r>
            <a:r>
              <a:rPr lang="en-US" dirty="0" smtClean="0"/>
              <a:t>]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I</a:t>
            </a:r>
          </a:p>
          <a:p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alpha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(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),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lâu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317" y="3996690"/>
            <a:ext cx="336232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22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alpha ở 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 smtClean="0"/>
              <a:t>Tham</a:t>
            </a:r>
            <a:r>
              <a:rPr lang="en-US" dirty="0"/>
              <a:t> </a:t>
            </a:r>
            <a:r>
              <a:rPr lang="en-US" dirty="0" err="1"/>
              <a:t>khảo:https</a:t>
            </a:r>
            <a:r>
              <a:rPr lang="en-US" dirty="0"/>
              <a:t>://en.wikipedia.org/wiki/High-</a:t>
            </a:r>
            <a:r>
              <a:rPr lang="en-US" dirty="0" err="1"/>
              <a:t>pass_filter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32" y="2594610"/>
            <a:ext cx="42195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0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 I have a pen, I have an apple :3</a:t>
            </a:r>
          </a:p>
          <a:p>
            <a:endParaRPr lang="en-US" dirty="0"/>
          </a:p>
        </p:txBody>
      </p:sp>
      <p:pic>
        <p:nvPicPr>
          <p:cNvPr id="21506" name="Picture 2" descr="🖊🍍🍎🖊 PPAP Pen Pineapple Apple Pen Song [Original HD Video w/ Lyrics]  PIKO-TARO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5" y="2325825"/>
            <a:ext cx="6351905" cy="357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94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2607446"/>
            <a:ext cx="6315870" cy="363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78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–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935935"/>
            <a:ext cx="8900160" cy="4351338"/>
          </a:xfrm>
        </p:spPr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Angle = a*(</a:t>
            </a:r>
            <a:r>
              <a:rPr lang="en-US" dirty="0" err="1" smtClean="0"/>
              <a:t>pre_angle</a:t>
            </a:r>
            <a:r>
              <a:rPr lang="en-US" dirty="0" smtClean="0"/>
              <a:t> + gyro*</a:t>
            </a:r>
            <a:r>
              <a:rPr lang="en-US" dirty="0" err="1" smtClean="0"/>
              <a:t>dt</a:t>
            </a:r>
            <a:r>
              <a:rPr lang="en-US" dirty="0" smtClean="0"/>
              <a:t>) + (1-a)*</a:t>
            </a:r>
            <a:r>
              <a:rPr lang="en-US" dirty="0" err="1" smtClean="0"/>
              <a:t>acc_angle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a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a </a:t>
            </a:r>
            <a:r>
              <a:rPr lang="en-US" dirty="0" err="1" smtClean="0"/>
              <a:t>cỡ</a:t>
            </a:r>
            <a:r>
              <a:rPr lang="en-US" dirty="0" smtClean="0"/>
              <a:t> 0.98 -0.99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36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Calib</a:t>
            </a:r>
            <a:r>
              <a:rPr lang="en-US" dirty="0" smtClean="0"/>
              <a:t> IMU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xuyên</a:t>
            </a:r>
            <a:endParaRPr lang="en-US" dirty="0" smtClean="0"/>
          </a:p>
          <a:p>
            <a:r>
              <a:rPr lang="en-US" dirty="0" err="1" smtClean="0"/>
              <a:t>Nên</a:t>
            </a:r>
            <a:r>
              <a:rPr lang="en-US" dirty="0" smtClean="0"/>
              <a:t> tin </a:t>
            </a:r>
            <a:r>
              <a:rPr lang="en-US" dirty="0" err="1" smtClean="0"/>
              <a:t>vào</a:t>
            </a:r>
            <a:r>
              <a:rPr lang="en-US" dirty="0" smtClean="0"/>
              <a:t> Gyro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ngắn</a:t>
            </a:r>
            <a:r>
              <a:rPr lang="en-US" dirty="0" smtClean="0"/>
              <a:t>,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chú</a:t>
            </a:r>
            <a:r>
              <a:rPr lang="en-US" dirty="0" smtClean="0"/>
              <a:t> ý Gyro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trôi</a:t>
            </a:r>
            <a:endParaRPr lang="en-US" dirty="0" smtClean="0"/>
          </a:p>
          <a:p>
            <a:r>
              <a:rPr lang="en-US" dirty="0" smtClean="0"/>
              <a:t>Accelerometer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,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trôi</a:t>
            </a:r>
            <a:endParaRPr lang="en-US" dirty="0" smtClean="0"/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Kalman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data </a:t>
            </a:r>
          </a:p>
          <a:p>
            <a:r>
              <a:rPr lang="en-US" dirty="0" smtClean="0"/>
              <a:t>GUI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plot data </a:t>
            </a:r>
            <a:r>
              <a:rPr lang="en-US" dirty="0" err="1" smtClean="0"/>
              <a:t>từ</a:t>
            </a:r>
            <a:r>
              <a:rPr lang="en-US" dirty="0" smtClean="0"/>
              <a:t> IMU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tune </a:t>
            </a:r>
            <a:r>
              <a:rPr lang="en-US" dirty="0" err="1" smtClean="0"/>
              <a:t>xe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smtClean="0"/>
              <a:t>bằng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56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48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23" y="1860698"/>
            <a:ext cx="9005777" cy="477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HAL_I2C_Master_Transmit(I2C_HandleTypeDef </a:t>
            </a:r>
            <a:r>
              <a:rPr lang="en-US" sz="2600" dirty="0"/>
              <a:t>*hi2c, uint16_t </a:t>
            </a:r>
            <a:r>
              <a:rPr lang="en-US" sz="2600" dirty="0" err="1"/>
              <a:t>DevAddress</a:t>
            </a:r>
            <a:r>
              <a:rPr lang="en-US" sz="2600" dirty="0"/>
              <a:t>, uint8_t *</a:t>
            </a:r>
            <a:r>
              <a:rPr lang="en-US" sz="2600" dirty="0" err="1"/>
              <a:t>pData</a:t>
            </a:r>
            <a:r>
              <a:rPr lang="en-US" sz="2600" dirty="0"/>
              <a:t>, uint16_t Size, uint32_t Timeout) </a:t>
            </a:r>
            <a:endParaRPr lang="en-US" sz="2600" dirty="0" smtClean="0"/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HAL_I2C_Master_Receive(I2C_HandleTypeDef *hi2c, uint16_t </a:t>
            </a:r>
            <a:r>
              <a:rPr lang="en-US" dirty="0" err="1"/>
              <a:t>DevAddress</a:t>
            </a:r>
            <a:r>
              <a:rPr lang="en-US" dirty="0"/>
              <a:t>, uint8_t *</a:t>
            </a:r>
            <a:r>
              <a:rPr lang="en-US" dirty="0" err="1"/>
              <a:t>pData</a:t>
            </a:r>
            <a:r>
              <a:rPr lang="en-US" dirty="0"/>
              <a:t>, uint16_t Size, uint32_t Timeout)  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HAL_I2C_IsDeviceReady(I2C_HandleTypeDef *hi2c, uint16_t </a:t>
            </a:r>
            <a:r>
              <a:rPr lang="en-US" dirty="0" err="1"/>
              <a:t>DevAddress</a:t>
            </a:r>
            <a:r>
              <a:rPr lang="en-US" dirty="0"/>
              <a:t>, uint32_t Trials, uint32_t Timeout)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5306" y="420888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+mj-lt"/>
              </a:rPr>
              <a:t>I2C </a:t>
            </a:r>
            <a:r>
              <a:rPr lang="en-US" sz="4800" b="1" dirty="0" err="1">
                <a:latin typeface="+mj-lt"/>
              </a:rPr>
              <a:t>trên</a:t>
            </a:r>
            <a:r>
              <a:rPr lang="en-US" sz="4800" b="1" dirty="0">
                <a:latin typeface="+mj-lt"/>
              </a:rPr>
              <a:t> STM32</a:t>
            </a:r>
          </a:p>
        </p:txBody>
      </p:sp>
    </p:spTree>
    <p:extLst>
      <p:ext uri="{BB962C8B-B14F-4D97-AF65-F5344CB8AC3E}">
        <p14:creationId xmlns:p14="http://schemas.microsoft.com/office/powerpoint/2010/main" val="400500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</a:t>
            </a:r>
            <a:endParaRPr lang="en-US" dirty="0"/>
          </a:p>
        </p:txBody>
      </p:sp>
      <p:pic>
        <p:nvPicPr>
          <p:cNvPr id="4" name="Content Placeholder 3" descr="Kết quả hình ảnh cho mpu6050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" y="1727375"/>
            <a:ext cx="1197033" cy="11970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286000" y="1618119"/>
            <a:ext cx="6161314" cy="282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 quay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rẻ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drone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I2C,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drone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ta hay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SPI do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xài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I2C </a:t>
            </a:r>
            <a:endParaRPr lang="en-US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34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4446" y="1474915"/>
            <a:ext cx="5543796" cy="4989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6389" y="4745014"/>
            <a:ext cx="7297782" cy="890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 smtClean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7886700" cy="1325563"/>
          </a:xfrm>
        </p:spPr>
        <p:txBody>
          <a:bodyPr/>
          <a:lstStyle/>
          <a:p>
            <a:r>
              <a:rPr lang="en-US" dirty="0" smtClean="0"/>
              <a:t>IMU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4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531" y="818707"/>
            <a:ext cx="5072241" cy="568926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UTM Caviar"/>
        <a:ea typeface=""/>
        <a:cs typeface=""/>
      </a:majorFont>
      <a:minorFont>
        <a:latin typeface="VNF-Caviar Drea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PIFClassTemplate_Lite</Template>
  <TotalTime>933</TotalTime>
  <Words>2859</Words>
  <Application>Microsoft Office PowerPoint</Application>
  <PresentationFormat>On-screen Show (4:3)</PresentationFormat>
  <Paragraphs>262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Calibri</vt:lpstr>
      <vt:lpstr>Wingdings</vt:lpstr>
      <vt:lpstr>UTM Caviar</vt:lpstr>
      <vt:lpstr>Caviar Dreams</vt:lpstr>
      <vt:lpstr>Arial</vt:lpstr>
      <vt:lpstr>Times New Roman</vt:lpstr>
      <vt:lpstr>VNF-Caviar Dreams</vt:lpstr>
      <vt:lpstr>Office Theme</vt:lpstr>
      <vt:lpstr>Cảm biến IMU</vt:lpstr>
      <vt:lpstr>I2C trên STM32</vt:lpstr>
      <vt:lpstr>I2C trên STM32</vt:lpstr>
      <vt:lpstr>PowerPoint Presentation</vt:lpstr>
      <vt:lpstr>PowerPoint Presentation</vt:lpstr>
      <vt:lpstr>PowerPoint Presentation</vt:lpstr>
      <vt:lpstr>IMU </vt:lpstr>
      <vt:lpstr>IMU </vt:lpstr>
      <vt:lpstr>IMU </vt:lpstr>
      <vt:lpstr>IMU </vt:lpstr>
      <vt:lpstr>PowerPoint Presentation</vt:lpstr>
      <vt:lpstr>PowerPoint Presentation</vt:lpstr>
      <vt:lpstr>Quy trình setup MPU6050</vt:lpstr>
      <vt:lpstr>PowerPoint Presentation</vt:lpstr>
      <vt:lpstr>PowerPoint Presentation</vt:lpstr>
      <vt:lpstr>IMU là gì, có tác dụng gì</vt:lpstr>
      <vt:lpstr>Một số sensor trong hệ IMU</vt:lpstr>
      <vt:lpstr>Một số sensor trong hệ IMU</vt:lpstr>
      <vt:lpstr>Một số sensor trong hệ IMU</vt:lpstr>
      <vt:lpstr>Một số sensor trong hệ IMU</vt:lpstr>
      <vt:lpstr>Một số sensor trong hệ IMU</vt:lpstr>
      <vt:lpstr>Một số sensor trong hệ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Cách tính góc từ số đo của IMU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Vấn đề nhiễu – trôi của hệ cảm biến</vt:lpstr>
      <vt:lpstr>Tổng kết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Kisses Hacker</dc:creator>
  <cp:lastModifiedBy>Admin</cp:lastModifiedBy>
  <cp:revision>89</cp:revision>
  <dcterms:created xsi:type="dcterms:W3CDTF">2016-03-26T11:56:34Z</dcterms:created>
  <dcterms:modified xsi:type="dcterms:W3CDTF">2020-09-12T18:04:03Z</dcterms:modified>
</cp:coreProperties>
</file>